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9" r:id="rId1"/>
  </p:sldMasterIdLst>
  <p:notesMasterIdLst>
    <p:notesMasterId r:id="rId24"/>
  </p:notesMasterIdLst>
  <p:sldIdLst>
    <p:sldId id="256" r:id="rId2"/>
    <p:sldId id="257" r:id="rId3"/>
    <p:sldId id="482" r:id="rId4"/>
    <p:sldId id="475" r:id="rId5"/>
    <p:sldId id="484" r:id="rId6"/>
    <p:sldId id="485" r:id="rId7"/>
    <p:sldId id="487" r:id="rId8"/>
    <p:sldId id="476" r:id="rId9"/>
    <p:sldId id="478" r:id="rId10"/>
    <p:sldId id="479" r:id="rId11"/>
    <p:sldId id="480" r:id="rId12"/>
    <p:sldId id="481" r:id="rId13"/>
    <p:sldId id="486" r:id="rId14"/>
    <p:sldId id="483" r:id="rId15"/>
    <p:sldId id="389" r:id="rId16"/>
    <p:sldId id="440" r:id="rId17"/>
    <p:sldId id="407" r:id="rId18"/>
    <p:sldId id="488" r:id="rId19"/>
    <p:sldId id="391" r:id="rId20"/>
    <p:sldId id="441" r:id="rId21"/>
    <p:sldId id="490" r:id="rId22"/>
    <p:sldId id="491" r:id="rId23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0988" autoAdjust="0"/>
  </p:normalViewPr>
  <p:slideViewPr>
    <p:cSldViewPr>
      <p:cViewPr varScale="1">
        <p:scale>
          <a:sx n="131" d="100"/>
          <a:sy n="131" d="100"/>
        </p:scale>
        <p:origin x="138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85CB4-E61A-4386-B753-08E4AA4DA20B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576F9-ABFE-49CE-B023-B30BDBADD5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247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576F9-ABFE-49CE-B023-B30BDBADD5B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39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576F9-ABFE-49CE-B023-B30BDBADD5B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4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A0FB3-8C45-4FBC-83FC-EC83D6D6FBEA}" type="datetime1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CI262 : Week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84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F5B8-DDA2-4DB6-B0E4-A29DA1DCA2A9}" type="datetime1">
              <a:rPr lang="en-US" smtClean="0"/>
              <a:t>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CI262 : Week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868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F5B8-DDA2-4DB6-B0E4-A29DA1DCA2A9}" type="datetime1">
              <a:rPr lang="en-US" smtClean="0"/>
              <a:t>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CI262 : Week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441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F5B8-DDA2-4DB6-B0E4-A29DA1DCA2A9}" type="datetime1">
              <a:rPr lang="en-US" smtClean="0"/>
              <a:t>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CI262 : Week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07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3B22DAF8-1D22-4182-B2CC-47447865ECFC}" type="datetime1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r>
              <a:rPr lang="en-US"/>
              <a:t>CI262 : Week 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48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F5B8-DDA2-4DB6-B0E4-A29DA1DCA2A9}" type="datetime1">
              <a:rPr lang="en-US" smtClean="0"/>
              <a:t>2/22/2019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CI262 : Week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286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F5B8-DDA2-4DB6-B0E4-A29DA1DCA2A9}" type="datetime1">
              <a:rPr lang="en-US" smtClean="0"/>
              <a:t>2/22/2019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CI262 : Week 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595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BA96-8EF0-409C-9AF7-96D442DD5FE2}" type="datetime1">
              <a:rPr lang="en-US" smtClean="0"/>
              <a:t>2/22/2019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CI262 : Week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41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09F8-2630-4847-AF03-D9ADBD89FE67}" type="datetime1">
              <a:rPr lang="en-US" smtClean="0"/>
              <a:t>2/22/2019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CI262 : Week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67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EF5B8-DDA2-4DB6-B0E4-A29DA1DCA2A9}" type="datetime1">
              <a:rPr lang="en-US" smtClean="0"/>
              <a:t>2/22/2019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CI262 : Week 1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7266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8F23-5A42-458D-A237-7A77C6305E08}" type="datetime1">
              <a:rPr lang="en-US" smtClean="0"/>
              <a:t>2/22/2019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8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E2DEF5B8-DDA2-4DB6-B0E4-A29DA1DCA2A9}" type="datetime1">
              <a:rPr lang="en-US" smtClean="0"/>
              <a:t>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r>
              <a:rPr lang="en-US"/>
              <a:t>CI262 : Week 1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8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d.com/talks/malte_spitz_your_phone_company_is_watch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nazzymaps.com/" TargetMode="External"/><Relationship Id="rId5" Type="http://schemas.openxmlformats.org/officeDocument/2006/relationships/hyperlink" Target="https://developers.google.com/maps/documentation/maps-static/intro" TargetMode="External"/><Relationship Id="rId4" Type="http://schemas.openxmlformats.org/officeDocument/2006/relationships/hyperlink" Target="https://developers.google.com/maps/documentation/urls/guid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Coding History</a:t>
            </a:r>
            <a:br>
              <a:rPr lang="en-GB" dirty="0"/>
            </a:br>
            <a:r>
              <a:rPr lang="en-GB" dirty="0"/>
              <a:t> On The Streets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Dr Jon Nicholson</a:t>
            </a:r>
          </a:p>
          <a:p>
            <a:r>
              <a:rPr lang="en-GB" sz="900" dirty="0"/>
              <a:t>Hastings Creative Spring  2019</a:t>
            </a:r>
          </a:p>
        </p:txBody>
      </p:sp>
    </p:spTree>
    <p:extLst>
      <p:ext uri="{BB962C8B-B14F-4D97-AF65-F5344CB8AC3E}">
        <p14:creationId xmlns:p14="http://schemas.microsoft.com/office/powerpoint/2010/main" val="204025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0F62-88FD-4255-9046-4E62D368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for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07956-EEA8-4EA8-87F7-ADD62F5F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82B0"/>
              </a:buClr>
            </a:pPr>
            <a:r>
              <a:rPr lang="en-US" sz="1600" dirty="0">
                <a:latin typeface="Calibri" pitchFamily="34" charset="0"/>
                <a:cs typeface="Calibri" pitchFamily="34" charset="0"/>
              </a:rPr>
              <a:t>The study used eye tracking technology to record how users scanned a page</a:t>
            </a:r>
          </a:p>
          <a:p>
            <a:pPr>
              <a:buClr>
                <a:srgbClr val="0082B0"/>
              </a:buClr>
            </a:pPr>
            <a:r>
              <a:rPr lang="en-US" sz="1600" dirty="0">
                <a:latin typeface="Calibri" pitchFamily="34" charset="0"/>
                <a:cs typeface="Calibri" pitchFamily="34" charset="0"/>
              </a:rPr>
              <a:t>Users quickly read web pages in an F-shaped pattern</a:t>
            </a:r>
          </a:p>
          <a:p>
            <a:endParaRPr lang="en-GB" dirty="0"/>
          </a:p>
        </p:txBody>
      </p:sp>
      <p:pic>
        <p:nvPicPr>
          <p:cNvPr id="4" name="Picture 4" descr="f_reading_pattern_eyetracking">
            <a:extLst>
              <a:ext uri="{FF2B5EF4-FFF2-40B4-BE49-F238E27FC236}">
                <a16:creationId xmlns:a16="http://schemas.microsoft.com/office/drawing/2014/main" id="{8F3BB0D4-83E3-40C6-BCCF-780928A9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427734"/>
            <a:ext cx="5666166" cy="2518296"/>
          </a:xfrm>
          <a:prstGeom prst="rect">
            <a:avLst/>
          </a:prstGeom>
          <a:noFill/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0E071486-D02A-4FA8-A931-75692EFD0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605" y="2482853"/>
            <a:ext cx="367159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/>
              <a:t>1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0DA67995-396D-4953-9A71-23BB066AD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605" y="2944069"/>
            <a:ext cx="367159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/>
              <a:t>2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8EEF984-0AEF-4085-A175-292E8136C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605" y="3405734"/>
            <a:ext cx="367159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/>
              <a:t>3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237482F0-A24F-4DD5-BE35-F24E72841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601" y="2613844"/>
            <a:ext cx="927750" cy="165494"/>
          </a:xfrm>
          <a:prstGeom prst="rightArrow">
            <a:avLst>
              <a:gd name="adj1" fmla="val 50000"/>
              <a:gd name="adj2" fmla="val 145105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C36FB32D-8445-4E03-A350-4A5B53B92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3075806"/>
            <a:ext cx="927750" cy="165495"/>
          </a:xfrm>
          <a:prstGeom prst="rightArrow">
            <a:avLst>
              <a:gd name="adj1" fmla="val 50000"/>
              <a:gd name="adj2" fmla="val 145105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351128E3-18DE-4A3B-9D61-107376E1655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24435" y="3916944"/>
            <a:ext cx="960561" cy="159841"/>
          </a:xfrm>
          <a:prstGeom prst="rightArrow">
            <a:avLst>
              <a:gd name="adj1" fmla="val 50000"/>
              <a:gd name="adj2" fmla="val 145105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3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B959-1F2D-4BDD-9A8C-219654B2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EB8B-6E45-4D11-BD0B-9CD96202C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Because users read differently, we should write differently for the web</a:t>
            </a:r>
          </a:p>
          <a:p>
            <a:r>
              <a:rPr lang="en-GB" dirty="0"/>
              <a:t>Informative text should be highly </a:t>
            </a:r>
            <a:r>
              <a:rPr lang="en-GB" b="1" dirty="0"/>
              <a:t>scannable</a:t>
            </a:r>
          </a:p>
          <a:p>
            <a:r>
              <a:rPr lang="en-GB" dirty="0"/>
              <a:t>Highlight keywords - hypertext links serve as one form of highlighting</a:t>
            </a:r>
          </a:p>
          <a:p>
            <a:pPr lvl="1"/>
            <a:r>
              <a:rPr lang="en-GB" dirty="0"/>
              <a:t>You can also </a:t>
            </a:r>
            <a:r>
              <a:rPr lang="en-GB" b="1" dirty="0">
                <a:latin typeface="Consolas" panose="020B0609020204030204" pitchFamily="49" charset="0"/>
              </a:rPr>
              <a:t>&lt;b&gt;bold&lt;/b&gt; </a:t>
            </a:r>
            <a:r>
              <a:rPr lang="en-GB" dirty="0"/>
              <a:t>and </a:t>
            </a:r>
            <a:r>
              <a:rPr lang="en-GB" i="1" dirty="0">
                <a:latin typeface="Consolas" panose="020B0609020204030204" pitchFamily="49" charset="0"/>
              </a:rPr>
              <a:t>&lt;</a:t>
            </a:r>
            <a:r>
              <a:rPr lang="en-GB" i="1" dirty="0" err="1">
                <a:latin typeface="Consolas" panose="020B0609020204030204" pitchFamily="49" charset="0"/>
              </a:rPr>
              <a:t>em</a:t>
            </a:r>
            <a:r>
              <a:rPr lang="en-GB" i="1" dirty="0">
                <a:latin typeface="Consolas" panose="020B0609020204030204" pitchFamily="49" charset="0"/>
              </a:rPr>
              <a:t>&gt;emphasise&lt;/</a:t>
            </a:r>
            <a:r>
              <a:rPr lang="en-GB" i="1" dirty="0" err="1">
                <a:latin typeface="Consolas" panose="020B0609020204030204" pitchFamily="49" charset="0"/>
              </a:rPr>
              <a:t>em</a:t>
            </a:r>
            <a:r>
              <a:rPr lang="en-GB" i="1" dirty="0">
                <a:latin typeface="Consolas" panose="020B0609020204030204" pitchFamily="49" charset="0"/>
              </a:rPr>
              <a:t>&gt;</a:t>
            </a:r>
            <a:r>
              <a:rPr lang="en-GB" dirty="0"/>
              <a:t> text</a:t>
            </a:r>
          </a:p>
          <a:p>
            <a:r>
              <a:rPr lang="en-GB" dirty="0"/>
              <a:t>Meaningful headings</a:t>
            </a:r>
          </a:p>
          <a:p>
            <a:pPr lvl="1"/>
            <a:r>
              <a:rPr lang="en-GB" dirty="0"/>
              <a:t>not "clever" ones</a:t>
            </a:r>
          </a:p>
          <a:p>
            <a:r>
              <a:rPr lang="en-GB" dirty="0"/>
              <a:t>Bulleted lists</a:t>
            </a:r>
          </a:p>
          <a:p>
            <a:r>
              <a:rPr lang="en-GB" dirty="0"/>
              <a:t>One idea per paragraph</a:t>
            </a:r>
          </a:p>
          <a:p>
            <a:pPr lvl="1"/>
            <a:r>
              <a:rPr lang="en-GB" dirty="0"/>
              <a:t>People will skip stuff that they are not hooked by the first few words in the paragraph</a:t>
            </a:r>
          </a:p>
          <a:p>
            <a:r>
              <a:rPr lang="en-GB" dirty="0"/>
              <a:t>Half the word count (or less) than conventional writing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844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AB2C-4567-4041-B1B8-821B0D40E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70BDF-AA7D-449F-82EB-9187D0AB0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1591056"/>
            <a:ext cx="4345678" cy="3038094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Much conventional writing uses a pyramid </a:t>
            </a:r>
          </a:p>
          <a:p>
            <a:pPr lvl="1"/>
            <a:r>
              <a:rPr lang="en-GB" dirty="0"/>
              <a:t>Progress to the conclusion after laying a foundation of problem statement, literature, method, discussion of findings etc.</a:t>
            </a:r>
          </a:p>
          <a:p>
            <a:r>
              <a:rPr lang="en-GB" dirty="0"/>
              <a:t>The inverted pyramid style is used by newspapers</a:t>
            </a:r>
          </a:p>
          <a:p>
            <a:r>
              <a:rPr lang="en-GB" dirty="0"/>
              <a:t>State conclusion first to grab attention</a:t>
            </a:r>
          </a:p>
          <a:p>
            <a:r>
              <a:rPr lang="en-GB" dirty="0"/>
              <a:t>Then state the main points</a:t>
            </a:r>
          </a:p>
          <a:p>
            <a:r>
              <a:rPr lang="en-GB" dirty="0"/>
              <a:t>Then the full story</a:t>
            </a:r>
          </a:p>
        </p:txBody>
      </p:sp>
      <p:pic>
        <p:nvPicPr>
          <p:cNvPr id="4" name="Picture 3" descr="Picture 10.png">
            <a:extLst>
              <a:ext uri="{FF2B5EF4-FFF2-40B4-BE49-F238E27FC236}">
                <a16:creationId xmlns:a16="http://schemas.microsoft.com/office/drawing/2014/main" id="{C9C24729-252F-4D94-B895-31A0460D3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7" b="99327" l="0" r="99385">
                        <a14:foregroundMark x1="0" y1="20202" x2="44000" y2="99663"/>
                        <a14:foregroundMark x1="99692" y1="21549" x2="58462" y2="99327"/>
                        <a14:foregroundMark x1="86769" y1="1347" x2="99077" y2="13131"/>
                        <a14:foregroundMark x1="96000" y1="21549" x2="68308" y2="78451"/>
                        <a14:foregroundMark x1="68308" y1="78451" x2="57846" y2="87205"/>
                        <a14:foregroundMark x1="57846" y1="87205" x2="54462" y2="94613"/>
                        <a14:foregroundMark x1="66769" y1="73401" x2="86462" y2="29966"/>
                        <a14:foregroundMark x1="86462" y1="29966" x2="97538" y2="20539"/>
                        <a14:foregroundMark x1="48615" y1="95286" x2="16923" y2="35017"/>
                        <a14:foregroundMark x1="16923" y1="35017" x2="4615" y2="20875"/>
                        <a14:foregroundMark x1="35385" y1="76768" x2="40615" y2="81818"/>
                        <a14:foregroundMark x1="90462" y1="5387" x2="14769" y2="6061"/>
                        <a14:foregroundMark x1="13846" y1="4040" x2="83385" y2="12795"/>
                        <a14:foregroundMark x1="83385" y1="12795" x2="4923" y2="8418"/>
                        <a14:foregroundMark x1="4923" y1="8418" x2="50462" y2="14815"/>
                        <a14:foregroundMark x1="50462" y1="14815" x2="33538" y2="16835"/>
                        <a14:foregroundMark x1="33538" y1="16835" x2="87077" y2="23906"/>
                        <a14:foregroundMark x1="87077" y1="23906" x2="32923" y2="23232"/>
                        <a14:foregroundMark x1="32923" y1="23232" x2="76615" y2="30303"/>
                        <a14:foregroundMark x1="76615" y1="30303" x2="53231" y2="30640"/>
                        <a14:foregroundMark x1="53231" y1="30640" x2="73231" y2="39057"/>
                        <a14:foregroundMark x1="73231" y1="39057" x2="55385" y2="42424"/>
                        <a14:foregroundMark x1="55385" y1="42424" x2="65231" y2="50842"/>
                        <a14:foregroundMark x1="65231" y1="50842" x2="80923" y2="54882"/>
                        <a14:foregroundMark x1="80923" y1="54882" x2="49846" y2="57912"/>
                        <a14:foregroundMark x1="49846" y1="57912" x2="38769" y2="64310"/>
                        <a14:foregroundMark x1="38769" y1="64310" x2="61846" y2="68350"/>
                        <a14:foregroundMark x1="61846" y1="68350" x2="48615" y2="71380"/>
                        <a14:foregroundMark x1="48615" y1="71380" x2="53538" y2="79461"/>
                        <a14:foregroundMark x1="93846" y1="18519" x2="95692" y2="5051"/>
                        <a14:foregroundMark x1="95692" y1="5051" x2="86462" y2="9428"/>
                        <a14:foregroundMark x1="85231" y1="8754" x2="83077" y2="9764"/>
                        <a14:foregroundMark x1="84923" y1="4377" x2="6154" y2="7071"/>
                        <a14:foregroundMark x1="6154" y1="7071" x2="4000" y2="19865"/>
                        <a14:foregroundMark x1="4000" y1="19865" x2="8000" y2="19192"/>
                        <a14:foregroundMark x1="64308" y1="4377" x2="40923" y2="4040"/>
                        <a14:foregroundMark x1="40923" y1="4040" x2="60615" y2="11111"/>
                        <a14:foregroundMark x1="60615" y1="11111" x2="43692" y2="2357"/>
                        <a14:foregroundMark x1="43692" y1="2357" x2="13231" y2="2357"/>
                        <a14:foregroundMark x1="13231" y1="2357" x2="11385" y2="3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056" y="1419622"/>
            <a:ext cx="4009359" cy="36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A89631FD-4560-4A9B-A15D-C58BBC8B3ECD}"/>
              </a:ext>
            </a:extLst>
          </p:cNvPr>
          <p:cNvSpPr/>
          <p:nvPr/>
        </p:nvSpPr>
        <p:spPr>
          <a:xfrm>
            <a:off x="4572000" y="267494"/>
            <a:ext cx="4176464" cy="1584176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DCB1C-38A0-45C8-8A5E-C184A0E5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it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904A-B654-4ECF-A49A-B4FAD2C1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03598"/>
            <a:ext cx="7950650" cy="38164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&lt;title&gt;My awesome page!&lt;/title&gt;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&lt;h1 id="title"&gt;My Page&lt;/h1&gt;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&lt;p&gt;Write some content. Make something &lt;b&gt;bold&lt;/b&gt; or even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   &lt;b&gt;&lt;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&gt;bold and emphasised!&lt;/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&gt;&lt;/b&gt;&lt;/p&gt;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&lt;p&gt;And try adding a &lt;a </a:t>
            </a:r>
            <a:r>
              <a:rPr lang="en-GB" dirty="0" err="1">
                <a:latin typeface="Consolas" panose="020B0609020204030204" pitchFamily="49" charset="0"/>
              </a:rPr>
              <a:t>href</a:t>
            </a:r>
            <a:r>
              <a:rPr lang="en-GB" dirty="0">
                <a:latin typeface="Consolas" panose="020B0609020204030204" pitchFamily="49" charset="0"/>
              </a:rPr>
              <a:t>="https://giphy.com"&gt;link to something cool&lt;/a&gt;&lt;/p&gt;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&lt;p&gt;And try adding images too:&lt;/p&gt;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&lt;</a:t>
            </a:r>
            <a:r>
              <a:rPr lang="en-GB" dirty="0" err="1">
                <a:latin typeface="Consolas" panose="020B0609020204030204" pitchFamily="49" charset="0"/>
              </a:rPr>
              <a:t>img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src</a:t>
            </a:r>
            <a:r>
              <a:rPr lang="en-GB" dirty="0">
                <a:latin typeface="Consolas" panose="020B0609020204030204" pitchFamily="49" charset="0"/>
              </a:rPr>
              <a:t>="https://gph.is/2gOI889" height="270" width="480" /&gt;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&lt;/html&gt;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BEABD-06AA-4C5E-B45B-BF4CED10053D}"/>
              </a:ext>
            </a:extLst>
          </p:cNvPr>
          <p:cNvSpPr txBox="1"/>
          <p:nvPr/>
        </p:nvSpPr>
        <p:spPr>
          <a:xfrm>
            <a:off x="4644008" y="483518"/>
            <a:ext cx="4104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Create a new text file in Notepad++</a:t>
            </a:r>
          </a:p>
          <a:p>
            <a:endParaRPr lang="en-GB" sz="1400" dirty="0"/>
          </a:p>
          <a:p>
            <a:r>
              <a:rPr lang="en-GB" sz="1400" dirty="0"/>
              <a:t>Save it to your desktop as “creative.html”</a:t>
            </a:r>
          </a:p>
          <a:p>
            <a:endParaRPr lang="en-GB" sz="1400" dirty="0"/>
          </a:p>
          <a:p>
            <a:r>
              <a:rPr lang="en-GB" sz="1400" dirty="0"/>
              <a:t>Double click on it and it’ll open in your browser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Why not make a page about what you’ve done this week? Or a story? </a:t>
            </a:r>
          </a:p>
        </p:txBody>
      </p:sp>
    </p:spTree>
    <p:extLst>
      <p:ext uri="{BB962C8B-B14F-4D97-AF65-F5344CB8AC3E}">
        <p14:creationId xmlns:p14="http://schemas.microsoft.com/office/powerpoint/2010/main" val="79861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D92D-7B04-4C9F-AC9D-48B0627D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Putting content</a:t>
            </a:r>
            <a:br>
              <a:rPr lang="en-GB" dirty="0"/>
            </a:br>
            <a:r>
              <a:rPr lang="en-GB" dirty="0"/>
              <a:t>on the map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F9A3-01EF-4880-A4BF-7E3E52395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62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</p:spPr>
        <p:txBody>
          <a:bodyPr/>
          <a:lstStyle/>
          <a:p>
            <a:r>
              <a:rPr lang="en-GB" dirty="0"/>
              <a:t>Where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There are four common methods of determining your location:</a:t>
            </a:r>
          </a:p>
          <a:p>
            <a:pPr lvl="1"/>
            <a:r>
              <a:rPr lang="en-GB" dirty="0"/>
              <a:t>GSM localization</a:t>
            </a:r>
          </a:p>
          <a:p>
            <a:pPr lvl="1"/>
            <a:r>
              <a:rPr lang="en-GB" dirty="0" err="1"/>
              <a:t>WiFi</a:t>
            </a:r>
            <a:r>
              <a:rPr lang="en-GB" dirty="0"/>
              <a:t>-based Positioning System (WPS)</a:t>
            </a:r>
          </a:p>
          <a:p>
            <a:pPr lvl="1"/>
            <a:r>
              <a:rPr lang="en-GB" dirty="0"/>
              <a:t>Global Positioning System (GPS)</a:t>
            </a:r>
          </a:p>
          <a:p>
            <a:pPr lvl="1"/>
            <a:r>
              <a:rPr lang="en-GB" dirty="0"/>
              <a:t>Assisted GPS (AGPS)</a:t>
            </a:r>
          </a:p>
          <a:p>
            <a:pPr lvl="1"/>
            <a:endParaRPr lang="en-GB" dirty="0"/>
          </a:p>
          <a:p>
            <a:r>
              <a:rPr lang="en-GB" dirty="0"/>
              <a:t>We’ll take a quick look at the first 3</a:t>
            </a:r>
          </a:p>
          <a:p>
            <a:endParaRPr lang="en-GB" dirty="0"/>
          </a:p>
          <a:p>
            <a:r>
              <a:rPr lang="en-GB" dirty="0"/>
              <a:t>Which your phone uses depends on your device, and the environment</a:t>
            </a:r>
          </a:p>
          <a:p>
            <a:endParaRPr lang="en-GB" dirty="0"/>
          </a:p>
          <a:p>
            <a:r>
              <a:rPr lang="en-GB" dirty="0"/>
              <a:t>They are commonly referred to as "location services"</a:t>
            </a:r>
          </a:p>
        </p:txBody>
      </p:sp>
    </p:spTree>
    <p:extLst>
      <p:ext uri="{BB962C8B-B14F-4D97-AF65-F5344CB8AC3E}">
        <p14:creationId xmlns:p14="http://schemas.microsoft.com/office/powerpoint/2010/main" val="437974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GSM localization</a:t>
            </a:r>
          </a:p>
        </p:txBody>
      </p:sp>
      <p:pic>
        <p:nvPicPr>
          <p:cNvPr id="9" name="Content Placeholder 4" descr="Screen Clipping">
            <a:extLst>
              <a:ext uri="{FF2B5EF4-FFF2-40B4-BE49-F238E27FC236}">
                <a16:creationId xmlns:a16="http://schemas.microsoft.com/office/drawing/2014/main" id="{9C93395A-9E62-4EBE-A913-FE32103CC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9"/>
          <a:stretch/>
        </p:blipFill>
        <p:spPr>
          <a:xfrm>
            <a:off x="467544" y="1347614"/>
            <a:ext cx="5328592" cy="3266968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2753"/>
              </p:ext>
            </p:extLst>
          </p:nvPr>
        </p:nvGraphicFramePr>
        <p:xfrm>
          <a:off x="6228184" y="2467424"/>
          <a:ext cx="2746989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06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Tens</a:t>
                      </a:r>
                      <a:r>
                        <a:rPr lang="en-GB" baseline="0" dirty="0"/>
                        <a:t> of meters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GSM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45304AA-3C0C-437F-9CE1-2D3394451475}"/>
              </a:ext>
            </a:extLst>
          </p:cNvPr>
          <p:cNvGrpSpPr/>
          <p:nvPr/>
        </p:nvGrpSpPr>
        <p:grpSpPr>
          <a:xfrm>
            <a:off x="2339752" y="1419788"/>
            <a:ext cx="2016224" cy="1984865"/>
            <a:chOff x="3491880" y="1275606"/>
            <a:chExt cx="2016224" cy="19848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3722B10-451C-4D52-80A6-D678B4318402}"/>
                </a:ext>
              </a:extLst>
            </p:cNvPr>
            <p:cNvSpPr/>
            <p:nvPr/>
          </p:nvSpPr>
          <p:spPr>
            <a:xfrm>
              <a:off x="3491880" y="1275606"/>
              <a:ext cx="2016224" cy="1984865"/>
            </a:xfrm>
            <a:prstGeom prst="ellipse">
              <a:avLst/>
            </a:prstGeom>
            <a:solidFill>
              <a:srgbClr val="6EA0B0">
                <a:alpha val="25098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21ECA32-51E2-4F3B-890D-EBFF83838AB5}"/>
                </a:ext>
              </a:extLst>
            </p:cNvPr>
            <p:cNvCxnSpPr>
              <a:endCxn id="11" idx="7"/>
            </p:cNvCxnSpPr>
            <p:nvPr/>
          </p:nvCxnSpPr>
          <p:spPr>
            <a:xfrm flipV="1">
              <a:off x="4499992" y="1566283"/>
              <a:ext cx="712843" cy="8614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82BDFE-A08A-4971-9689-62FDED68A8FF}"/>
              </a:ext>
            </a:extLst>
          </p:cNvPr>
          <p:cNvGrpSpPr/>
          <p:nvPr/>
        </p:nvGrpSpPr>
        <p:grpSpPr>
          <a:xfrm>
            <a:off x="2483768" y="2787940"/>
            <a:ext cx="1632843" cy="1584009"/>
            <a:chOff x="3635896" y="2643758"/>
            <a:chExt cx="1632843" cy="158400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EAA83E-A0FE-48B7-A83F-198EDA153CC8}"/>
                </a:ext>
              </a:extLst>
            </p:cNvPr>
            <p:cNvSpPr/>
            <p:nvPr/>
          </p:nvSpPr>
          <p:spPr>
            <a:xfrm>
              <a:off x="3635896" y="2643758"/>
              <a:ext cx="1632843" cy="1584009"/>
            </a:xfrm>
            <a:prstGeom prst="ellipse">
              <a:avLst/>
            </a:prstGeom>
            <a:solidFill>
              <a:srgbClr val="6EA0B0">
                <a:alpha val="25098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D63572-ECC8-4B5C-BE18-E9A88BC771E8}"/>
                </a:ext>
              </a:extLst>
            </p:cNvPr>
            <p:cNvCxnSpPr>
              <a:endCxn id="16" idx="5"/>
            </p:cNvCxnSpPr>
            <p:nvPr/>
          </p:nvCxnSpPr>
          <p:spPr>
            <a:xfrm>
              <a:off x="4462799" y="3580618"/>
              <a:ext cx="566816" cy="4151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D8FE20-9A7B-4739-A011-05CB69C4A766}"/>
              </a:ext>
            </a:extLst>
          </p:cNvPr>
          <p:cNvGrpSpPr/>
          <p:nvPr/>
        </p:nvGrpSpPr>
        <p:grpSpPr>
          <a:xfrm>
            <a:off x="1115615" y="1855675"/>
            <a:ext cx="2761871" cy="2588449"/>
            <a:chOff x="2267743" y="1711493"/>
            <a:chExt cx="2761871" cy="25884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3BB27D-D5BA-4267-A699-AC7658D23885}"/>
                </a:ext>
              </a:extLst>
            </p:cNvPr>
            <p:cNvSpPr/>
            <p:nvPr/>
          </p:nvSpPr>
          <p:spPr>
            <a:xfrm>
              <a:off x="2267743" y="1711493"/>
              <a:ext cx="2761871" cy="2588449"/>
            </a:xfrm>
            <a:prstGeom prst="ellipse">
              <a:avLst/>
            </a:prstGeom>
            <a:solidFill>
              <a:srgbClr val="6EA0B0">
                <a:alpha val="25098"/>
              </a:srgb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9C5135C-203C-437D-A54A-80628E870FA1}"/>
                </a:ext>
              </a:extLst>
            </p:cNvPr>
            <p:cNvCxnSpPr>
              <a:endCxn id="21" idx="3"/>
            </p:cNvCxnSpPr>
            <p:nvPr/>
          </p:nvCxnSpPr>
          <p:spPr>
            <a:xfrm flipH="1">
              <a:off x="2672210" y="3162418"/>
              <a:ext cx="987028" cy="75845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Picture 3" descr="C:\Users\Macro\AppData\Local\Microsoft\Windows\Temporary Internet Files\Content.IE5\UAPDKZ7E\MC900439836[1].png">
            <a:extLst>
              <a:ext uri="{FF2B5EF4-FFF2-40B4-BE49-F238E27FC236}">
                <a16:creationId xmlns:a16="http://schemas.microsoft.com/office/drawing/2014/main" id="{85A9FA44-F6DB-4DA7-BEB6-8C9D63F5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23" y="2903318"/>
            <a:ext cx="403282" cy="4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44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WiFi</a:t>
            </a:r>
            <a:r>
              <a:rPr lang="en-GB" dirty="0"/>
              <a:t>-based positioning system (WPS)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7" b="9835"/>
          <a:stretch/>
        </p:blipFill>
        <p:spPr>
          <a:xfrm>
            <a:off x="467544" y="1558503"/>
            <a:ext cx="4536504" cy="28348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43808" y="2494606"/>
            <a:ext cx="540060" cy="504056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926396" y="2733170"/>
            <a:ext cx="540060" cy="504056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 rot="2436454">
            <a:off x="3093920" y="3122305"/>
            <a:ext cx="1105996" cy="660112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4047568" y="3796850"/>
            <a:ext cx="619582" cy="596516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3725035" y="3527207"/>
            <a:ext cx="699104" cy="631746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955580" y="2622067"/>
            <a:ext cx="540060" cy="504056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2850414" y="2494606"/>
            <a:ext cx="540060" cy="504056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2926396" y="2589827"/>
            <a:ext cx="540060" cy="504056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955580" y="2527924"/>
            <a:ext cx="540060" cy="504056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3033842" y="2527924"/>
            <a:ext cx="540060" cy="504056"/>
          </a:xfrm>
          <a:prstGeom prst="ellipse">
            <a:avLst/>
          </a:prstGeom>
          <a:solidFill>
            <a:srgbClr val="6EA0B0">
              <a:alpha val="25098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ine Callout 1 21"/>
          <p:cNvSpPr/>
          <p:nvPr/>
        </p:nvSpPr>
        <p:spPr>
          <a:xfrm>
            <a:off x="539552" y="3497344"/>
            <a:ext cx="1728192" cy="504056"/>
          </a:xfrm>
          <a:prstGeom prst="borderCallout1">
            <a:avLst>
              <a:gd name="adj1" fmla="val 8403"/>
              <a:gd name="adj2" fmla="val 107145"/>
              <a:gd name="adj3" fmla="val 144417"/>
              <a:gd name="adj4" fmla="val 214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Nero</a:t>
            </a:r>
          </a:p>
        </p:txBody>
      </p:sp>
      <p:sp>
        <p:nvSpPr>
          <p:cNvPr id="23" name="Line Callout 1 22"/>
          <p:cNvSpPr/>
          <p:nvPr/>
        </p:nvSpPr>
        <p:spPr>
          <a:xfrm>
            <a:off x="539552" y="2863229"/>
            <a:ext cx="1728192" cy="504056"/>
          </a:xfrm>
          <a:prstGeom prst="borderCallout1">
            <a:avLst>
              <a:gd name="adj1" fmla="val 12542"/>
              <a:gd name="adj2" fmla="val 105737"/>
              <a:gd name="adj3" fmla="val 157472"/>
              <a:gd name="adj4" fmla="val 211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Wetherspoons</a:t>
            </a:r>
            <a:endParaRPr lang="en-GB" dirty="0"/>
          </a:p>
        </p:txBody>
      </p:sp>
      <p:sp>
        <p:nvSpPr>
          <p:cNvPr id="24" name="Line Callout 1 23"/>
          <p:cNvSpPr/>
          <p:nvPr/>
        </p:nvSpPr>
        <p:spPr>
          <a:xfrm>
            <a:off x="539552" y="2229114"/>
            <a:ext cx="1728192" cy="504056"/>
          </a:xfrm>
          <a:prstGeom prst="borderCallout1">
            <a:avLst>
              <a:gd name="adj1" fmla="val 21509"/>
              <a:gd name="adj2" fmla="val 106139"/>
              <a:gd name="adj3" fmla="val 196567"/>
              <a:gd name="adj4" fmla="val 183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UoB</a:t>
            </a:r>
            <a:endParaRPr lang="en-GB" dirty="0"/>
          </a:p>
        </p:txBody>
      </p:sp>
      <p:sp>
        <p:nvSpPr>
          <p:cNvPr id="25" name="Line Callout 1 24"/>
          <p:cNvSpPr/>
          <p:nvPr/>
        </p:nvSpPr>
        <p:spPr>
          <a:xfrm>
            <a:off x="539552" y="1591859"/>
            <a:ext cx="1728192" cy="504056"/>
          </a:xfrm>
          <a:prstGeom prst="borderCallout1">
            <a:avLst>
              <a:gd name="adj1" fmla="val 22199"/>
              <a:gd name="adj2" fmla="val 106944"/>
              <a:gd name="adj3" fmla="val 224293"/>
              <a:gd name="adj4" fmla="val 1600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Private </a:t>
            </a:r>
            <a:r>
              <a:rPr lang="en-GB" dirty="0" err="1"/>
              <a:t>WiFi</a:t>
            </a:r>
            <a:endParaRPr lang="en-GB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217273"/>
              </p:ext>
            </p:extLst>
          </p:nvPr>
        </p:nvGraphicFramePr>
        <p:xfrm>
          <a:off x="5865183" y="1539655"/>
          <a:ext cx="2269173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06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~1m-20m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WiFi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" name="Picture 2" descr="http://rw-3.com/wp-content/uploads//Google-Street-view-Car.jpeg">
            <a:extLst>
              <a:ext uri="{FF2B5EF4-FFF2-40B4-BE49-F238E27FC236}">
                <a16:creationId xmlns:a16="http://schemas.microsoft.com/office/drawing/2014/main" id="{5F915396-AF3E-4A60-8EA6-3C412FE0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449" y="2786416"/>
            <a:ext cx="2598640" cy="194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11209-73BB-4B81-A2D2-5B60C9608990}"/>
              </a:ext>
            </a:extLst>
          </p:cNvPr>
          <p:cNvSpPr txBox="1"/>
          <p:nvPr/>
        </p:nvSpPr>
        <p:spPr>
          <a:xfrm>
            <a:off x="5872818" y="4728900"/>
            <a:ext cx="22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Wardriving needed</a:t>
            </a:r>
          </a:p>
        </p:txBody>
      </p:sp>
    </p:spTree>
    <p:extLst>
      <p:ext uri="{BB962C8B-B14F-4D97-AF65-F5344CB8AC3E}">
        <p14:creationId xmlns:p14="http://schemas.microsoft.com/office/powerpoint/2010/main" val="359082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869E-1899-4617-8116-69AFF883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Positioning System (GPS)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88B178-53BA-4FB9-AE5F-A374CEF1EB0F}"/>
              </a:ext>
            </a:extLst>
          </p:cNvPr>
          <p:cNvGrpSpPr/>
          <p:nvPr/>
        </p:nvGrpSpPr>
        <p:grpSpPr>
          <a:xfrm>
            <a:off x="395536" y="1379536"/>
            <a:ext cx="4248472" cy="3607209"/>
            <a:chOff x="3347864" y="339502"/>
            <a:chExt cx="5003735" cy="42484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0699FE-1A58-4B77-B867-BD8CFAC7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tretch>
              <a:fillRect/>
            </a:stretch>
          </p:blipFill>
          <p:spPr>
            <a:xfrm>
              <a:off x="3839405" y="1275606"/>
              <a:ext cx="3121256" cy="312125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283D700-64EA-4AF1-9F4E-514D44F3623C}"/>
                </a:ext>
              </a:extLst>
            </p:cNvPr>
            <p:cNvSpPr/>
            <p:nvPr/>
          </p:nvSpPr>
          <p:spPr>
            <a:xfrm>
              <a:off x="3347864" y="339502"/>
              <a:ext cx="2577400" cy="2592288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2" descr="C:\Users\Macro\AppData\Local\Microsoft\Windows\Temporary Internet Files\Content.IE5\NLNGLH82\MC900434857[1].png">
              <a:extLst>
                <a:ext uri="{FF2B5EF4-FFF2-40B4-BE49-F238E27FC236}">
                  <a16:creationId xmlns:a16="http://schemas.microsoft.com/office/drawing/2014/main" id="{CCB74B9F-2BD5-49CD-BD03-42E88FA43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957" y="1347614"/>
              <a:ext cx="529737" cy="529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FC8221-8D76-475F-9205-D00EECB8114E}"/>
                </a:ext>
              </a:extLst>
            </p:cNvPr>
            <p:cNvSpPr/>
            <p:nvPr/>
          </p:nvSpPr>
          <p:spPr>
            <a:xfrm>
              <a:off x="5183886" y="748387"/>
              <a:ext cx="2376264" cy="2304256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2" descr="C:\Users\Macro\AppData\Local\Microsoft\Windows\Temporary Internet Files\Content.IE5\NLNGLH82\MC900434857[1].png">
              <a:extLst>
                <a:ext uri="{FF2B5EF4-FFF2-40B4-BE49-F238E27FC236}">
                  <a16:creationId xmlns:a16="http://schemas.microsoft.com/office/drawing/2014/main" id="{595A7598-CE26-4BF6-B005-6D3D62D7F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149" y="1635646"/>
              <a:ext cx="529737" cy="529737"/>
            </a:xfrm>
            <a:prstGeom prst="rect">
              <a:avLst/>
            </a:prstGeom>
            <a:noFill/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30E045-CA16-494C-97F7-C8677DA43AEC}"/>
                </a:ext>
              </a:extLst>
            </p:cNvPr>
            <p:cNvSpPr/>
            <p:nvPr/>
          </p:nvSpPr>
          <p:spPr>
            <a:xfrm>
              <a:off x="5400550" y="1532742"/>
              <a:ext cx="2951049" cy="3039802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2" descr="C:\Users\Macro\AppData\Local\Microsoft\Windows\Temporary Internet Files\Content.IE5\NLNGLH82\MC900434857[1].png">
              <a:extLst>
                <a:ext uri="{FF2B5EF4-FFF2-40B4-BE49-F238E27FC236}">
                  <a16:creationId xmlns:a16="http://schemas.microsoft.com/office/drawing/2014/main" id="{AF3661C0-6C2A-4E6A-A4EC-890E0FA94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1205" y="2787774"/>
              <a:ext cx="529737" cy="529737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877944-37CF-4573-801D-8546C80ED652}"/>
                </a:ext>
              </a:extLst>
            </p:cNvPr>
            <p:cNvSpPr/>
            <p:nvPr/>
          </p:nvSpPr>
          <p:spPr>
            <a:xfrm>
              <a:off x="3442853" y="2283718"/>
              <a:ext cx="2376264" cy="2304256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2" descr="C:\Users\Macro\AppData\Local\Microsoft\Windows\Temporary Internet Files\Content.IE5\NLNGLH82\MC900434857[1].png">
              <a:extLst>
                <a:ext uri="{FF2B5EF4-FFF2-40B4-BE49-F238E27FC236}">
                  <a16:creationId xmlns:a16="http://schemas.microsoft.com/office/drawing/2014/main" id="{62CC7DF0-ABAE-463D-B31F-2FBE45057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116" y="3170977"/>
              <a:ext cx="529737" cy="529737"/>
            </a:xfrm>
            <a:prstGeom prst="rect">
              <a:avLst/>
            </a:prstGeom>
            <a:noFill/>
          </p:spPr>
        </p:pic>
        <p:pic>
          <p:nvPicPr>
            <p:cNvPr id="14" name="Picture 3" descr="C:\Users\Macro\AppData\Local\Microsoft\Windows\Temporary Internet Files\Content.IE5\UAPDKZ7E\MC900439836[1].png">
              <a:extLst>
                <a:ext uri="{FF2B5EF4-FFF2-40B4-BE49-F238E27FC236}">
                  <a16:creationId xmlns:a16="http://schemas.microsoft.com/office/drawing/2014/main" id="{A3327778-4EC4-44B5-A2F2-BDECF14DA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3053" y="2427734"/>
              <a:ext cx="403282" cy="403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CC96A78-390D-496C-9074-49AAD7739D81}"/>
              </a:ext>
            </a:extLst>
          </p:cNvPr>
          <p:cNvSpPr/>
          <p:nvPr/>
        </p:nvSpPr>
        <p:spPr>
          <a:xfrm>
            <a:off x="4854374" y="2685263"/>
            <a:ext cx="39572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24 satellites orbiting the Earth</a:t>
            </a:r>
          </a:p>
          <a:p>
            <a:endParaRPr lang="en-US" dirty="0"/>
          </a:p>
          <a:p>
            <a:r>
              <a:rPr lang="en-US" dirty="0"/>
              <a:t>Between 4 and 8 visible at any time assuming no obstructions</a:t>
            </a:r>
          </a:p>
          <a:p>
            <a:endParaRPr lang="en-US" dirty="0"/>
          </a:p>
          <a:p>
            <a:r>
              <a:rPr lang="en-US" dirty="0"/>
              <a:t>4 satellites required to calculate both position </a:t>
            </a:r>
            <a:r>
              <a:rPr lang="en-US" b="1" i="1" dirty="0"/>
              <a:t>and</a:t>
            </a:r>
            <a:r>
              <a:rPr lang="en-US" b="1" dirty="0"/>
              <a:t> </a:t>
            </a:r>
            <a:r>
              <a:rPr lang="en-US" b="1" i="1" dirty="0"/>
              <a:t>height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E2611EB-404C-492F-8A59-F330A832F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98418"/>
              </p:ext>
            </p:extLst>
          </p:nvPr>
        </p:nvGraphicFramePr>
        <p:xfrm>
          <a:off x="4846855" y="1419622"/>
          <a:ext cx="3930460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9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Battery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~1m</a:t>
                      </a:r>
                      <a:r>
                        <a:rPr lang="en-GB" dirty="0"/>
                        <a:t>-20m (consumer)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639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World Geodetic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the earth as an ellipsoid</a:t>
            </a:r>
          </a:p>
          <a:p>
            <a:pPr lvl="1"/>
            <a:r>
              <a:rPr lang="en-US" dirty="0"/>
              <a:t>This is used as a reference from which positions are calculated</a:t>
            </a:r>
          </a:p>
          <a:p>
            <a:pPr lvl="1"/>
            <a:r>
              <a:rPr lang="en-US" dirty="0"/>
              <a:t>The origin of the model is based on the worlds </a:t>
            </a:r>
            <a:r>
              <a:rPr lang="en-US" dirty="0" err="1"/>
              <a:t>centre</a:t>
            </a:r>
            <a:r>
              <a:rPr lang="en-US" dirty="0"/>
              <a:t> of mass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571750"/>
            <a:ext cx="4752528" cy="24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this session…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Building content for the web</a:t>
            </a:r>
          </a:p>
          <a:p>
            <a:endParaRPr lang="en-GB" dirty="0"/>
          </a:p>
          <a:p>
            <a:pPr lvl="1"/>
            <a:r>
              <a:rPr lang="en-GB" dirty="0"/>
              <a:t>What is this HTML5 thing anyway?</a:t>
            </a:r>
          </a:p>
          <a:p>
            <a:pPr lvl="1"/>
            <a:r>
              <a:rPr lang="en-GB" dirty="0"/>
              <a:t>Headings, paragraphs, media and hyperlinks</a:t>
            </a:r>
          </a:p>
          <a:p>
            <a:endParaRPr lang="en-GB" dirty="0"/>
          </a:p>
          <a:p>
            <a:r>
              <a:rPr lang="en-GB" dirty="0"/>
              <a:t>Putting content on the map</a:t>
            </a:r>
          </a:p>
          <a:p>
            <a:endParaRPr lang="en-GB" dirty="0"/>
          </a:p>
          <a:p>
            <a:pPr lvl="1"/>
            <a:r>
              <a:rPr lang="en-GB" dirty="0"/>
              <a:t>How does your phone know where you are?</a:t>
            </a:r>
          </a:p>
          <a:p>
            <a:pPr lvl="1"/>
            <a:r>
              <a:rPr lang="en-GB" dirty="0"/>
              <a:t>Google Maps</a:t>
            </a:r>
          </a:p>
        </p:txBody>
      </p:sp>
    </p:spTree>
    <p:extLst>
      <p:ext uri="{BB962C8B-B14F-4D97-AF65-F5344CB8AC3E}">
        <p14:creationId xmlns:p14="http://schemas.microsoft.com/office/powerpoint/2010/main" val="200168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/>
              <a:t>Location data is highly sensitive</a:t>
            </a:r>
          </a:p>
          <a:p>
            <a:pPr>
              <a:buClr>
                <a:schemeClr val="accent1"/>
              </a:buClr>
            </a:pP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/>
              <a:t>Your location is being tracked minute by minute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By your mobile phone company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By the application you’re using</a:t>
            </a:r>
          </a:p>
          <a:p>
            <a:pPr lvl="1">
              <a:buClr>
                <a:schemeClr val="accent1"/>
              </a:buClr>
            </a:pPr>
            <a:r>
              <a:rPr lang="en-GB" dirty="0"/>
              <a:t>By the site you are visiting</a:t>
            </a:r>
          </a:p>
          <a:p>
            <a:pPr>
              <a:buClr>
                <a:schemeClr val="accent1"/>
              </a:buClr>
            </a:pP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>
                <a:hlinkClick r:id="rId2"/>
              </a:rPr>
              <a:t>https://www.ted.com/talks/malte_spitz_your_phone_company_is_watching</a:t>
            </a:r>
            <a:endParaRPr lang="en-GB" dirty="0"/>
          </a:p>
          <a:p>
            <a:pPr lvl="1">
              <a:buClr>
                <a:schemeClr val="accent1"/>
              </a:buClr>
            </a:pPr>
            <a:r>
              <a:rPr lang="en-GB" dirty="0"/>
              <a:t>Malte Spitz, TED Global, 2012</a:t>
            </a:r>
          </a:p>
          <a:p>
            <a:pPr>
              <a:buClr>
                <a:schemeClr val="accent1"/>
              </a:buClr>
            </a:pP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/>
              <a:t>If a site/app asks for your location, consider saying </a:t>
            </a:r>
            <a:r>
              <a:rPr lang="en-GB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716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6294-8344-4272-9E11-D16CC749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it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D37B-34A7-4C89-B1F0-1B17FBF46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693896"/>
            <a:ext cx="7776864" cy="30380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Lets look at Google Maps</a:t>
            </a:r>
          </a:p>
          <a:p>
            <a:pPr lvl="1"/>
            <a:r>
              <a:rPr lang="en-GB" dirty="0">
                <a:hlinkClick r:id="rId3"/>
              </a:rPr>
              <a:t>https://www.google.com/maps</a:t>
            </a:r>
            <a:endParaRPr lang="en-GB" dirty="0"/>
          </a:p>
          <a:p>
            <a:endParaRPr lang="en-GB" dirty="0"/>
          </a:p>
          <a:p>
            <a:r>
              <a:rPr lang="en-GB" dirty="0"/>
              <a:t>Try clicking on a location</a:t>
            </a:r>
          </a:p>
          <a:p>
            <a:pPr lvl="1"/>
            <a:r>
              <a:rPr lang="en-GB" dirty="0"/>
              <a:t>See the latitude and longitude?</a:t>
            </a:r>
          </a:p>
          <a:p>
            <a:endParaRPr lang="en-GB" dirty="0"/>
          </a:p>
          <a:p>
            <a:r>
              <a:rPr lang="en-GB" dirty="0"/>
              <a:t>We can make links to maps</a:t>
            </a:r>
          </a:p>
          <a:p>
            <a:pPr lvl="1"/>
            <a:r>
              <a:rPr lang="en-GB" dirty="0">
                <a:hlinkClick r:id="rId4"/>
              </a:rPr>
              <a:t>https://developers.google.com/maps/documentation/urls/guide</a:t>
            </a:r>
            <a:endParaRPr lang="en-GB" dirty="0"/>
          </a:p>
          <a:p>
            <a:pPr lvl="1"/>
            <a:r>
              <a:rPr lang="en-GB" dirty="0"/>
              <a:t>Add links to your story to maps</a:t>
            </a:r>
          </a:p>
          <a:p>
            <a:endParaRPr lang="en-GB" dirty="0"/>
          </a:p>
          <a:p>
            <a:r>
              <a:rPr lang="en-GB" dirty="0"/>
              <a:t>We could do more, but maybe another day…</a:t>
            </a:r>
          </a:p>
          <a:p>
            <a:pPr lvl="1"/>
            <a:r>
              <a:rPr lang="en-GB" dirty="0"/>
              <a:t>Embedding a map </a:t>
            </a:r>
            <a:r>
              <a:rPr lang="en-GB" dirty="0">
                <a:hlinkClick r:id="rId5"/>
              </a:rPr>
              <a:t>https://developers.google.com/maps/documentation/maps-static/intro</a:t>
            </a:r>
            <a:endParaRPr lang="en-GB" dirty="0"/>
          </a:p>
          <a:p>
            <a:pPr lvl="1"/>
            <a:r>
              <a:rPr lang="en-GB" dirty="0"/>
              <a:t>Make them look snazzy </a:t>
            </a:r>
            <a:r>
              <a:rPr lang="en-GB" dirty="0">
                <a:hlinkClick r:id="rId6"/>
              </a:rPr>
              <a:t>https://snazzymaps.com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3589A-6338-49AB-AE6F-FA3F1B7AA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123478"/>
            <a:ext cx="3944729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2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01CF-E7D9-443D-85B6-C9972E85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9ED8B-6DB6-41AA-921B-1777991E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8" y="1347614"/>
            <a:ext cx="6171021" cy="2190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F094B-B567-4D4A-BCE7-7CDC6DB5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607623"/>
            <a:ext cx="4392488" cy="21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D92D-7B04-4C9F-AC9D-48B0627D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Building content</a:t>
            </a:r>
            <a:br>
              <a:rPr lang="en-GB" dirty="0"/>
            </a:br>
            <a:r>
              <a:rPr lang="en-GB" dirty="0"/>
              <a:t>for the web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F9A3-01EF-4880-A4BF-7E3E52395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8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B581-4622-4F16-9233-E5782ADF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Hypertext </a:t>
            </a:r>
            <a:r>
              <a:rPr lang="en-GB" dirty="0" err="1"/>
              <a:t>Markup</a:t>
            </a:r>
            <a:r>
              <a:rPr lang="en-GB" dirty="0"/>
              <a:t> Language (HTML)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8E5C-1C79-43FB-996C-F5FCEB4F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591056"/>
            <a:ext cx="4968552" cy="303809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web today is multimedia, but TEXT still important</a:t>
            </a:r>
          </a:p>
          <a:p>
            <a:r>
              <a:rPr lang="en-GB" dirty="0"/>
              <a:t>Text on the web = HYPERTEXT</a:t>
            </a:r>
          </a:p>
          <a:p>
            <a:r>
              <a:rPr lang="en-GB" dirty="0"/>
              <a:t>Hypertext = nodes of textual content connected by anchors / links to other nodes</a:t>
            </a:r>
          </a:p>
          <a:p>
            <a:r>
              <a:rPr lang="en-GB" dirty="0"/>
              <a:t>Non-linear mode of presenting information</a:t>
            </a:r>
          </a:p>
          <a:p>
            <a:pPr lvl="1"/>
            <a:r>
              <a:rPr lang="en-GB" dirty="0"/>
              <a:t>May be many different possible routes through a text</a:t>
            </a:r>
          </a:p>
          <a:p>
            <a:pPr lvl="1"/>
            <a:r>
              <a:rPr lang="en-GB" dirty="0"/>
              <a:t>Reader has choice about which routes to follow</a:t>
            </a:r>
          </a:p>
          <a:p>
            <a:pPr lvl="1"/>
            <a:r>
              <a:rPr lang="en-GB" dirty="0"/>
              <a:t>Reader can jump from one chunk of text to another</a:t>
            </a:r>
          </a:p>
          <a:p>
            <a:pPr lvl="2"/>
            <a:r>
              <a:rPr lang="en-GB" dirty="0"/>
              <a:t>potentially be confusing and disorienting</a:t>
            </a:r>
          </a:p>
          <a:p>
            <a:r>
              <a:rPr lang="en-GB" dirty="0"/>
              <a:t>Writing for the web means writing hypertext</a:t>
            </a:r>
          </a:p>
          <a:p>
            <a:pPr lvl="1"/>
            <a:r>
              <a:rPr lang="en-GB" dirty="0"/>
              <a:t>This is different to writing ‘flat’ text</a:t>
            </a:r>
          </a:p>
          <a:p>
            <a:endParaRPr lang="en-GB" dirty="0"/>
          </a:p>
        </p:txBody>
      </p:sp>
      <p:pic>
        <p:nvPicPr>
          <p:cNvPr id="2050" name="Picture 2" descr="Image result for node graph">
            <a:extLst>
              <a:ext uri="{FF2B5EF4-FFF2-40B4-BE49-F238E27FC236}">
                <a16:creationId xmlns:a16="http://schemas.microsoft.com/office/drawing/2014/main" id="{F0B66D17-C33A-480B-AAA0-A89C0A42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8" b="98250" l="1125" r="99375">
                        <a14:foregroundMark x1="54625" y1="2250" x2="38000" y2="2438"/>
                        <a14:foregroundMark x1="38000" y1="2438" x2="26125" y2="6438"/>
                        <a14:foregroundMark x1="26125" y1="6438" x2="6125" y2="33313"/>
                        <a14:foregroundMark x1="6125" y1="33313" x2="4813" y2="46375"/>
                        <a14:foregroundMark x1="4813" y1="46375" x2="8000" y2="60438"/>
                        <a14:foregroundMark x1="8000" y1="60438" x2="16313" y2="75563"/>
                        <a14:foregroundMark x1="16313" y1="75563" x2="41063" y2="92188"/>
                        <a14:foregroundMark x1="41063" y1="92188" x2="57313" y2="98250"/>
                        <a14:foregroundMark x1="57313" y1="98250" x2="79688" y2="80625"/>
                        <a14:foregroundMark x1="79688" y1="80625" x2="91500" y2="48375"/>
                        <a14:foregroundMark x1="91500" y1="48375" x2="84375" y2="21688"/>
                        <a14:foregroundMark x1="84375" y1="21688" x2="53000" y2="2625"/>
                        <a14:foregroundMark x1="24875" y1="8188" x2="5063" y2="29313"/>
                        <a14:foregroundMark x1="5063" y1="29313" x2="750" y2="69625"/>
                        <a14:foregroundMark x1="750" y1="69625" x2="9250" y2="79188"/>
                        <a14:foregroundMark x1="9250" y1="79188" x2="42188" y2="99500"/>
                        <a14:foregroundMark x1="42188" y1="99500" x2="61187" y2="97125"/>
                        <a14:foregroundMark x1="61187" y1="97125" x2="72625" y2="91563"/>
                        <a14:foregroundMark x1="72625" y1="91563" x2="90313" y2="71375"/>
                        <a14:foregroundMark x1="90313" y1="71375" x2="87250" y2="27813"/>
                        <a14:foregroundMark x1="87250" y1="27813" x2="78313" y2="13250"/>
                        <a14:foregroundMark x1="78313" y1="13250" x2="63938" y2="6438"/>
                        <a14:foregroundMark x1="63938" y1="6438" x2="38375" y2="3313"/>
                        <a14:foregroundMark x1="38375" y1="3313" x2="23063" y2="8188"/>
                        <a14:foregroundMark x1="26687" y1="8750" x2="14875" y2="19000"/>
                        <a14:foregroundMark x1="14875" y1="19000" x2="24063" y2="9000"/>
                        <a14:foregroundMark x1="24063" y1="9000" x2="12438" y2="20313"/>
                        <a14:foregroundMark x1="12438" y1="20313" x2="21625" y2="8438"/>
                        <a14:foregroundMark x1="21625" y1="8438" x2="12812" y2="18250"/>
                        <a14:foregroundMark x1="12812" y1="18250" x2="22250" y2="6313"/>
                        <a14:foregroundMark x1="22250" y1="6313" x2="1188" y2="42813"/>
                        <a14:foregroundMark x1="1188" y1="42813" x2="7563" y2="31313"/>
                        <a14:foregroundMark x1="7563" y1="31313" x2="2438" y2="45250"/>
                        <a14:foregroundMark x1="2438" y1="45250" x2="14188" y2="30000"/>
                        <a14:foregroundMark x1="14188" y1="30000" x2="4375" y2="48000"/>
                        <a14:foregroundMark x1="4375" y1="48000" x2="15438" y2="32000"/>
                        <a14:foregroundMark x1="15438" y1="32000" x2="1188" y2="51625"/>
                        <a14:foregroundMark x1="1188" y1="51625" x2="13000" y2="31688"/>
                        <a14:foregroundMark x1="13000" y1="31688" x2="2250" y2="44250"/>
                        <a14:foregroundMark x1="2250" y1="44250" x2="10688" y2="30250"/>
                        <a14:foregroundMark x1="10688" y1="30250" x2="3000" y2="40000"/>
                        <a14:foregroundMark x1="3000" y1="40000" x2="14250" y2="31813"/>
                        <a14:foregroundMark x1="14250" y1="31813" x2="688" y2="53000"/>
                        <a14:foregroundMark x1="688" y1="53000" x2="14000" y2="37188"/>
                        <a14:foregroundMark x1="14000" y1="37188" x2="3750" y2="54063"/>
                        <a14:foregroundMark x1="3750" y1="54063" x2="17750" y2="38625"/>
                        <a14:foregroundMark x1="17750" y1="38625" x2="2875" y2="60313"/>
                        <a14:foregroundMark x1="2875" y1="60313" x2="18688" y2="37000"/>
                        <a14:foregroundMark x1="18688" y1="37000" x2="3438" y2="61375"/>
                        <a14:foregroundMark x1="3438" y1="61375" x2="13813" y2="47125"/>
                        <a14:foregroundMark x1="13813" y1="47125" x2="3250" y2="64313"/>
                        <a14:foregroundMark x1="3250" y1="64313" x2="12063" y2="54125"/>
                        <a14:foregroundMark x1="12063" y1="54125" x2="4938" y2="66500"/>
                        <a14:foregroundMark x1="4938" y1="66500" x2="11875" y2="77063"/>
                        <a14:foregroundMark x1="11875" y1="77063" x2="10125" y2="58688"/>
                        <a14:foregroundMark x1="60813" y1="3813" x2="85438" y2="18813"/>
                        <a14:foregroundMark x1="85438" y1="18813" x2="75313" y2="9000"/>
                        <a14:foregroundMark x1="75313" y1="9000" x2="94438" y2="31375"/>
                        <a14:foregroundMark x1="94438" y1="31375" x2="86688" y2="20938"/>
                        <a14:foregroundMark x1="86688" y1="20938" x2="97188" y2="32813"/>
                        <a14:foregroundMark x1="97188" y1="32813" x2="86750" y2="18375"/>
                        <a14:foregroundMark x1="86750" y1="18375" x2="97875" y2="33688"/>
                        <a14:foregroundMark x1="97875" y1="33688" x2="99000" y2="50750"/>
                        <a14:foregroundMark x1="99000" y1="50750" x2="96438" y2="38313"/>
                        <a14:foregroundMark x1="96438" y1="38313" x2="99813" y2="54188"/>
                        <a14:foregroundMark x1="99813" y1="54188" x2="96188" y2="36375"/>
                        <a14:foregroundMark x1="96188" y1="36375" x2="99250" y2="64125"/>
                        <a14:foregroundMark x1="99250" y1="64125" x2="93688" y2="30938"/>
                        <a14:foregroundMark x1="93688" y1="30938" x2="94438" y2="53375"/>
                        <a14:foregroundMark x1="94438" y1="53375" x2="92500" y2="36625"/>
                        <a14:foregroundMark x1="92500" y1="36625" x2="97500" y2="53813"/>
                        <a14:foregroundMark x1="97500" y1="53813" x2="94000" y2="30938"/>
                        <a14:foregroundMark x1="94000" y1="30938" x2="94750" y2="43438"/>
                        <a14:foregroundMark x1="94750" y1="43438" x2="90250" y2="28625"/>
                        <a14:foregroundMark x1="90250" y1="28625" x2="96875" y2="55250"/>
                        <a14:foregroundMark x1="96875" y1="55250" x2="89938" y2="29063"/>
                        <a14:foregroundMark x1="89938" y1="29063" x2="94313" y2="53312"/>
                        <a14:foregroundMark x1="94313" y1="53312" x2="90125" y2="33750"/>
                        <a14:foregroundMark x1="90125" y1="33750" x2="95688" y2="63625"/>
                        <a14:foregroundMark x1="95688" y1="63625" x2="94563" y2="34125"/>
                        <a14:foregroundMark x1="94563" y1="34125" x2="92188" y2="67313"/>
                        <a14:foregroundMark x1="92188" y1="67313" x2="94000" y2="38063"/>
                        <a14:foregroundMark x1="94000" y1="38063" x2="89688" y2="72938"/>
                        <a14:foregroundMark x1="89688" y1="72938" x2="93313" y2="52875"/>
                        <a14:foregroundMark x1="93313" y1="52875" x2="92125" y2="76000"/>
                        <a14:foregroundMark x1="92125" y1="76000" x2="99563" y2="61000"/>
                        <a14:foregroundMark x1="99563" y1="61000" x2="79563" y2="88500"/>
                        <a14:foregroundMark x1="79563" y1="88500" x2="98188" y2="69000"/>
                        <a14:foregroundMark x1="98188" y1="69000" x2="79688" y2="86063"/>
                        <a14:foregroundMark x1="79688" y1="86063" x2="95375" y2="75313"/>
                        <a14:foregroundMark x1="95375" y1="75313" x2="73063" y2="93125"/>
                        <a14:foregroundMark x1="73063" y1="93125" x2="85438" y2="82688"/>
                        <a14:foregroundMark x1="85438" y1="82688" x2="66500" y2="95688"/>
                        <a14:foregroundMark x1="66500" y1="95688" x2="79500" y2="92938"/>
                        <a14:foregroundMark x1="79500" y1="92938" x2="46875" y2="96313"/>
                        <a14:foregroundMark x1="46875" y1="96313" x2="30688" y2="90875"/>
                        <a14:foregroundMark x1="30688" y1="90875" x2="57250" y2="94563"/>
                        <a14:foregroundMark x1="57250" y1="94563" x2="42188" y2="88938"/>
                        <a14:foregroundMark x1="42188" y1="88938" x2="67375" y2="91313"/>
                        <a14:foregroundMark x1="67375" y1="91313" x2="50187" y2="88750"/>
                        <a14:foregroundMark x1="50187" y1="88750" x2="71500" y2="86625"/>
                        <a14:foregroundMark x1="71500" y1="86625" x2="45938" y2="93188"/>
                        <a14:foregroundMark x1="45938" y1="93188" x2="58938" y2="86938"/>
                        <a14:foregroundMark x1="58938" y1="86938" x2="41938" y2="88125"/>
                        <a14:foregroundMark x1="41938" y1="88125" x2="26563" y2="85000"/>
                        <a14:foregroundMark x1="26563" y1="85000" x2="20000" y2="78063"/>
                        <a14:foregroundMark x1="90938" y1="68438" x2="96750" y2="55313"/>
                        <a14:foregroundMark x1="96750" y1="55313" x2="95063" y2="39438"/>
                        <a14:foregroundMark x1="95063" y1="39438" x2="93563" y2="56563"/>
                        <a14:foregroundMark x1="92813" y1="30188" x2="83438" y2="17125"/>
                        <a14:foregroundMark x1="83438" y1="17125" x2="64438" y2="6250"/>
                        <a14:foregroundMark x1="64438" y1="6250" x2="53438" y2="5875"/>
                        <a14:foregroundMark x1="80438" y1="12250" x2="66438" y2="5250"/>
                        <a14:foregroundMark x1="66438" y1="5250" x2="53375" y2="2688"/>
                        <a14:foregroundMark x1="91625" y1="24250" x2="71375" y2="2938"/>
                        <a14:foregroundMark x1="71375" y1="2938" x2="65375" y2="1688"/>
                        <a14:foregroundMark x1="78625" y1="11250" x2="92438" y2="25625"/>
                        <a14:foregroundMark x1="92438" y1="25625" x2="99375" y2="38500"/>
                        <a14:foregroundMark x1="21250" y1="15188" x2="7313" y2="24875"/>
                        <a14:foregroundMark x1="7313" y1="24875" x2="1563" y2="37625"/>
                        <a14:foregroundMark x1="1563" y1="37625" x2="1125" y2="46375"/>
                        <a14:foregroundMark x1="11375" y1="75000" x2="20813" y2="91000"/>
                        <a14:foregroundMark x1="20813" y1="91000" x2="36688" y2="98250"/>
                        <a14:foregroundMark x1="36688" y1="98250" x2="80750" y2="85938"/>
                        <a14:backgroundMark x1="75125" y1="4313" x2="92250" y2="11250"/>
                        <a14:backgroundMark x1="92250" y1="11250" x2="99625" y2="20938"/>
                        <a14:backgroundMark x1="98688" y1="74438" x2="82375" y2="9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75606"/>
            <a:ext cx="3867894" cy="386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93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5700-10A2-411D-8309-CC5EF251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basic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834-1EFC-487E-B1A7-2AEEE6F2D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&lt;title&gt;PAGE TITLE&lt;/title&gt;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  &lt;!– You put content here! --&gt;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85057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DF1E-6C63-4DAC-9D16-9BACCE18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Headings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33BF2-32AC-4747-9967-90A3CE63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HTML has 6 levels of headings: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a content is most simply presented in paragraphs: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A2116-F217-4A1E-9BCD-16E3D87DEE5A}"/>
              </a:ext>
            </a:extLst>
          </p:cNvPr>
          <p:cNvSpPr txBox="1"/>
          <p:nvPr/>
        </p:nvSpPr>
        <p:spPr>
          <a:xfrm>
            <a:off x="971600" y="1923678"/>
            <a:ext cx="4996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&lt;h1 id="title"&gt;I’m most important&lt;/h1&gt;</a:t>
            </a:r>
          </a:p>
          <a:p>
            <a:r>
              <a:rPr lang="en-GB" dirty="0">
                <a:latin typeface="Consolas" panose="020B0609020204030204" pitchFamily="49" charset="0"/>
              </a:rPr>
              <a:t>&lt;h2&gt;I’m not as important&lt;/h2&gt;</a:t>
            </a:r>
          </a:p>
          <a:p>
            <a:r>
              <a:rPr lang="en-GB" dirty="0">
                <a:latin typeface="Consolas" panose="020B0609020204030204" pitchFamily="49" charset="0"/>
              </a:rPr>
              <a:t>…</a:t>
            </a:r>
          </a:p>
          <a:p>
            <a:r>
              <a:rPr lang="en-GB" dirty="0">
                <a:latin typeface="Consolas" panose="020B0609020204030204" pitchFamily="49" charset="0"/>
              </a:rPr>
              <a:t>&lt;h6&gt;I’m </a:t>
            </a:r>
            <a:r>
              <a:rPr lang="en-GB" dirty="0" err="1">
                <a:latin typeface="Consolas" panose="020B0609020204030204" pitchFamily="49" charset="0"/>
              </a:rPr>
              <a:t>kinda</a:t>
            </a:r>
            <a:r>
              <a:rPr lang="en-GB" dirty="0">
                <a:latin typeface="Consolas" panose="020B0609020204030204" pitchFamily="49" charset="0"/>
              </a:rPr>
              <a:t> important?&lt;/h6&gt;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C9088-D16F-49A2-AE02-E6010966255F}"/>
              </a:ext>
            </a:extLst>
          </p:cNvPr>
          <p:cNvSpPr txBox="1"/>
          <p:nvPr/>
        </p:nvSpPr>
        <p:spPr>
          <a:xfrm>
            <a:off x="971600" y="3912179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&lt;p&gt;I’m a sentence. I’m another sentence.&lt;/p&gt;</a:t>
            </a:r>
          </a:p>
          <a:p>
            <a:r>
              <a:rPr lang="en-GB" dirty="0">
                <a:latin typeface="Consolas" panose="020B0609020204030204" pitchFamily="49" charset="0"/>
              </a:rPr>
              <a:t>&lt;p&gt;I’m a sentence in another paragraph.&lt;/p&gt;</a:t>
            </a:r>
          </a:p>
        </p:txBody>
      </p:sp>
    </p:spTree>
    <p:extLst>
      <p:ext uri="{BB962C8B-B14F-4D97-AF65-F5344CB8AC3E}">
        <p14:creationId xmlns:p14="http://schemas.microsoft.com/office/powerpoint/2010/main" val="204036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C83F-C7AC-4D35-8E8A-455DCF00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783B9-E754-456D-A95F-0779D44E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are a great way to make a point</a:t>
            </a:r>
          </a:p>
          <a:p>
            <a:r>
              <a:rPr lang="en-GB" dirty="0"/>
              <a:t>But can be over used</a:t>
            </a:r>
          </a:p>
          <a:p>
            <a:r>
              <a:rPr lang="en-GB" dirty="0"/>
              <a:t>HTML has the 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dirty="0" err="1">
                <a:latin typeface="Consolas" panose="020B0609020204030204" pitchFamily="49" charset="0"/>
              </a:rPr>
              <a:t>img</a:t>
            </a:r>
            <a:r>
              <a:rPr lang="en-GB" dirty="0">
                <a:latin typeface="Consolas" panose="020B0609020204030204" pitchFamily="49" charset="0"/>
              </a:rPr>
              <a:t>&gt; </a:t>
            </a:r>
            <a:r>
              <a:rPr lang="en-GB" dirty="0"/>
              <a:t>element</a:t>
            </a:r>
          </a:p>
          <a:p>
            <a:r>
              <a:rPr lang="en-GB" dirty="0"/>
              <a:t>A </a:t>
            </a:r>
            <a:r>
              <a:rPr lang="en-GB" dirty="0" err="1">
                <a:latin typeface="Consolas" panose="020B0609020204030204" pitchFamily="49" charset="0"/>
              </a:rPr>
              <a:t>src</a:t>
            </a:r>
            <a:r>
              <a:rPr lang="en-GB" dirty="0"/>
              <a:t> (source) attribute says what to display</a:t>
            </a:r>
          </a:p>
          <a:p>
            <a:r>
              <a:rPr lang="en-GB" dirty="0"/>
              <a:t>Size can be controlled with </a:t>
            </a:r>
            <a:r>
              <a:rPr lang="en-GB" dirty="0">
                <a:latin typeface="Consolas" panose="020B0609020204030204" pitchFamily="49" charset="0"/>
              </a:rPr>
              <a:t>width</a:t>
            </a:r>
            <a:r>
              <a:rPr lang="en-GB" dirty="0"/>
              <a:t> and </a:t>
            </a:r>
            <a:r>
              <a:rPr lang="en-GB" dirty="0">
                <a:latin typeface="Consolas" panose="020B0609020204030204" pitchFamily="49" charset="0"/>
              </a:rPr>
              <a:t>height</a:t>
            </a:r>
            <a:r>
              <a:rPr lang="en-GB" dirty="0"/>
              <a:t> attributes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best of week clever disguise cool costume dancing gifs zebra - 5716539392">
            <a:extLst>
              <a:ext uri="{FF2B5EF4-FFF2-40B4-BE49-F238E27FC236}">
                <a16:creationId xmlns:a16="http://schemas.microsoft.com/office/drawing/2014/main" id="{19ADCFE1-4296-4E41-961E-5B831B6C32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663840"/>
            <a:ext cx="2376264" cy="13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D34BF-67E5-4850-AB50-768FEBBEEC09}"/>
              </a:ext>
            </a:extLst>
          </p:cNvPr>
          <p:cNvSpPr txBox="1"/>
          <p:nvPr/>
        </p:nvSpPr>
        <p:spPr>
          <a:xfrm>
            <a:off x="617231" y="3261947"/>
            <a:ext cx="790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dirty="0" err="1">
                <a:latin typeface="Consolas" panose="020B0609020204030204" pitchFamily="49" charset="0"/>
              </a:rPr>
              <a:t>img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src</a:t>
            </a:r>
            <a:r>
              <a:rPr lang="en-GB" dirty="0">
                <a:latin typeface="Consolas" panose="020B0609020204030204" pitchFamily="49" charset="0"/>
              </a:rPr>
              <a:t>="https://gph.is/2gOI889" height="270" width="480" /&gt;</a:t>
            </a:r>
          </a:p>
        </p:txBody>
      </p:sp>
    </p:spTree>
    <p:extLst>
      <p:ext uri="{BB962C8B-B14F-4D97-AF65-F5344CB8AC3E}">
        <p14:creationId xmlns:p14="http://schemas.microsoft.com/office/powerpoint/2010/main" val="263103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FE3B-FDFE-495D-BC37-C3A255E9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Hypertext links (</a:t>
            </a:r>
            <a:r>
              <a:rPr lang="en-GB" dirty="0" err="1"/>
              <a:t>HyperLinks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A7B7-7CE2-40B1-86AB-C304B91F8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Hyperlinks are the simplest way to navigate a website</a:t>
            </a:r>
          </a:p>
          <a:p>
            <a:r>
              <a:rPr lang="en-GB" dirty="0"/>
              <a:t>Text is marked up as a link using the </a:t>
            </a:r>
            <a:r>
              <a:rPr lang="en-GB" dirty="0">
                <a:latin typeface="Consolas" panose="020B0609020204030204" pitchFamily="49" charset="0"/>
              </a:rPr>
              <a:t>&lt;a&gt;</a:t>
            </a:r>
            <a:r>
              <a:rPr lang="en-GB" dirty="0"/>
              <a:t> tag</a:t>
            </a:r>
          </a:p>
          <a:p>
            <a:r>
              <a:rPr lang="en-GB" dirty="0"/>
              <a:t>A </a:t>
            </a:r>
            <a:r>
              <a:rPr lang="en-GB" dirty="0" err="1">
                <a:latin typeface="Consolas" panose="020B0609020204030204" pitchFamily="49" charset="0"/>
              </a:rPr>
              <a:t>href</a:t>
            </a:r>
            <a:r>
              <a:rPr lang="en-GB" b="1" dirty="0"/>
              <a:t> </a:t>
            </a:r>
            <a:r>
              <a:rPr lang="en-GB" dirty="0"/>
              <a:t>(hypertext reference) attribute points to a target (e.g. another page)</a:t>
            </a:r>
          </a:p>
          <a:p>
            <a:r>
              <a:rPr lang="en-GB" dirty="0"/>
              <a:t>A hyperlink is a </a:t>
            </a:r>
            <a:r>
              <a:rPr lang="en-GB" b="1" dirty="0"/>
              <a:t>call to action</a:t>
            </a:r>
          </a:p>
          <a:p>
            <a:r>
              <a:rPr lang="en-GB" dirty="0"/>
              <a:t>Links should provide some information when read out of context</a:t>
            </a:r>
          </a:p>
          <a:p>
            <a:r>
              <a:rPr lang="en-GB" dirty="0"/>
              <a:t>Links should explain what it offers / what will happen</a:t>
            </a:r>
          </a:p>
          <a:p>
            <a:r>
              <a:rPr lang="en-GB" dirty="0"/>
              <a:t>Don't make a link that says </a:t>
            </a:r>
            <a:r>
              <a:rPr lang="en-GB" b="1" dirty="0"/>
              <a:t>Click here</a:t>
            </a:r>
            <a:r>
              <a:rPr lang="en-GB" dirty="0"/>
              <a:t> – we know this!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A3BF6-302E-4249-A254-0DA8962C30BE}"/>
              </a:ext>
            </a:extLst>
          </p:cNvPr>
          <p:cNvSpPr txBox="1"/>
          <p:nvPr/>
        </p:nvSpPr>
        <p:spPr>
          <a:xfrm>
            <a:off x="611560" y="4011910"/>
            <a:ext cx="7529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&lt;a </a:t>
            </a:r>
            <a:r>
              <a:rPr lang="en-GB" dirty="0" err="1">
                <a:latin typeface="Consolas" panose="020B0609020204030204" pitchFamily="49" charset="0"/>
              </a:rPr>
              <a:t>href</a:t>
            </a:r>
            <a:r>
              <a:rPr lang="en-GB" dirty="0">
                <a:latin typeface="Consolas" panose="020B0609020204030204" pitchFamily="49" charset="0"/>
              </a:rPr>
              <a:t>="https://www.drjonnicholson.com"&gt;Jon’s website&lt;/a&gt;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&lt;a </a:t>
            </a:r>
            <a:r>
              <a:rPr lang="en-GB" dirty="0" err="1">
                <a:latin typeface="Consolas" panose="020B0609020204030204" pitchFamily="49" charset="0"/>
              </a:rPr>
              <a:t>href</a:t>
            </a:r>
            <a:r>
              <a:rPr lang="en-GB" dirty="0">
                <a:latin typeface="Consolas" panose="020B0609020204030204" pitchFamily="49" charset="0"/>
              </a:rPr>
              <a:t>="#title"&gt;Go back to the beginning&lt;/a&gt;</a:t>
            </a:r>
          </a:p>
        </p:txBody>
      </p:sp>
    </p:spTree>
    <p:extLst>
      <p:ext uri="{BB962C8B-B14F-4D97-AF65-F5344CB8AC3E}">
        <p14:creationId xmlns:p14="http://schemas.microsoft.com/office/powerpoint/2010/main" val="78354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FC8D-DF9C-4D43-9159-A01E60C4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for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3EA4-235A-41A5-8AC3-04E18B157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study in 1997 looked at how people read web pages – </a:t>
            </a:r>
            <a:r>
              <a:rPr lang="en-GB" b="1" dirty="0"/>
              <a:t>they don’t</a:t>
            </a:r>
          </a:p>
          <a:p>
            <a:endParaRPr lang="en-GB" dirty="0"/>
          </a:p>
          <a:p>
            <a:r>
              <a:rPr lang="en-GB" dirty="0"/>
              <a:t>79% of readers quickly scan pages, assessing content for its relevance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People are 3 times more likely to read a summary rather than the whole page</a:t>
            </a:r>
          </a:p>
          <a:p>
            <a:pPr lvl="1"/>
            <a:r>
              <a:rPr lang="en-GB" dirty="0"/>
              <a:t>They skip about 25% of text</a:t>
            </a:r>
          </a:p>
          <a:p>
            <a:endParaRPr lang="en-GB" dirty="0"/>
          </a:p>
          <a:p>
            <a:r>
              <a:rPr lang="en-GB" dirty="0"/>
              <a:t>If readers don’t find what they want in 10 secs they leave the site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2966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23033</TotalTime>
  <Words>1199</Words>
  <Application>Microsoft Office PowerPoint</Application>
  <PresentationFormat>On-screen Show (16:9)</PresentationFormat>
  <Paragraphs>201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Consolas</vt:lpstr>
      <vt:lpstr>Rockwell</vt:lpstr>
      <vt:lpstr>Rockwell Condensed</vt:lpstr>
      <vt:lpstr>Wingdings</vt:lpstr>
      <vt:lpstr>Wood Type</vt:lpstr>
      <vt:lpstr>Coding History  On The Streets</vt:lpstr>
      <vt:lpstr>In this session…</vt:lpstr>
      <vt:lpstr> Building content for the web </vt:lpstr>
      <vt:lpstr>Hypertext Markup Language (HTML)</vt:lpstr>
      <vt:lpstr>A basic Page</vt:lpstr>
      <vt:lpstr>Headings and Content</vt:lpstr>
      <vt:lpstr>Images</vt:lpstr>
      <vt:lpstr>Hypertext links (HyperLinks)</vt:lpstr>
      <vt:lpstr>Writing for humans</vt:lpstr>
      <vt:lpstr>Writing for humans</vt:lpstr>
      <vt:lpstr>recommendations</vt:lpstr>
      <vt:lpstr>The Inverted Pyramid</vt:lpstr>
      <vt:lpstr>Try it yourself</vt:lpstr>
      <vt:lpstr> Putting content on the map </vt:lpstr>
      <vt:lpstr>Where are you?</vt:lpstr>
      <vt:lpstr>GSM localization</vt:lpstr>
      <vt:lpstr>WiFi-based positioning system (WPS)</vt:lpstr>
      <vt:lpstr>Global Positioning System (GPS)</vt:lpstr>
      <vt:lpstr>World Geodetic System </vt:lpstr>
      <vt:lpstr>Privacy</vt:lpstr>
      <vt:lpstr>Try it yourself</vt:lpstr>
      <vt:lpstr>Thanks!</vt:lpstr>
    </vt:vector>
  </TitlesOfParts>
  <Company>SchoolsICT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CI262 The Mobile Context</dc:title>
  <dc:creator>Jonathan Nicholson</dc:creator>
  <cp:lastModifiedBy>Jon Nicholson</cp:lastModifiedBy>
  <cp:revision>685</cp:revision>
  <dcterms:created xsi:type="dcterms:W3CDTF">2011-10-05T17:26:59Z</dcterms:created>
  <dcterms:modified xsi:type="dcterms:W3CDTF">2019-02-22T09:55:32Z</dcterms:modified>
</cp:coreProperties>
</file>